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zaokrąglony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stokąt zaokrąglony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0" name="Podtytuł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19" name="Symbol zastępczy daty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11" name="Symbol zastępczy numeru slajd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rostokąt zaokrąglony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zaokrąglony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zaokrąglony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z zaokrąglonym rogiem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zaokrąglony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Symbol zastępczy tytułu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5" name="Symbol zastępczy daty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DAB671E-9A1A-4BE7-AAF6-A2DA2E01BEB0}" type="datetimeFigureOut">
              <a:rPr lang="pl-PL" smtClean="0"/>
              <a:pPr/>
              <a:t>2010-10-20</a:t>
            </a:fld>
            <a:endParaRPr lang="pl-PL"/>
          </a:p>
        </p:txBody>
      </p:sp>
      <p:sp>
        <p:nvSpPr>
          <p:cNvPr id="18" name="Symbol zastępczy stopki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DF734BC-A1AD-4CE4-B1AE-67AC8C81BAFD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42910" y="2571744"/>
            <a:ext cx="7772400" cy="1828800"/>
          </a:xfrm>
        </p:spPr>
        <p:txBody>
          <a:bodyPr>
            <a:noAutofit/>
          </a:bodyPr>
          <a:lstStyle/>
          <a:p>
            <a:r>
              <a:rPr lang="pl-PL" sz="4800" dirty="0" smtClean="0">
                <a:latin typeface="Constantia" pitchFamily="18" charset="0"/>
              </a:rPr>
              <a:t>HISTORIA GOSPODARCZA</a:t>
            </a:r>
            <a:br>
              <a:rPr lang="pl-PL" sz="4800" dirty="0" smtClean="0">
                <a:latin typeface="Constantia" pitchFamily="18" charset="0"/>
              </a:rPr>
            </a:br>
            <a:endParaRPr lang="pl-PL" sz="4800" dirty="0">
              <a:latin typeface="Constantia" pitchFamily="18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 pitchFamily="18" charset="0"/>
              </a:rPr>
              <a:t>Wykład nr 3 </a:t>
            </a: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 pitchFamily="18" charset="0"/>
              </a:rPr>
              <a:t/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 pitchFamily="18" charset="0"/>
              </a:rPr>
            </a:br>
            <a:r>
              <a:rPr lang="pl-PL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 pitchFamily="18" charset="0"/>
              </a:rPr>
              <a:t/>
            </a:r>
            <a:br>
              <a:rPr lang="pl-PL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 pitchFamily="18" charset="0"/>
              </a:rPr>
            </a:br>
            <a:r>
              <a:rPr lang="pl-PL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 pitchFamily="18" charset="0"/>
              </a:rPr>
              <a:t>„Gospodarka europejska w późnym średniowieczu”</a:t>
            </a:r>
          </a:p>
          <a:p>
            <a:endParaRPr lang="pl-PL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643306" y="928670"/>
            <a:ext cx="4938716" cy="914400"/>
          </a:xfrm>
        </p:spPr>
        <p:txBody>
          <a:bodyPr>
            <a:noAutofit/>
          </a:bodyPr>
          <a:lstStyle/>
          <a:p>
            <a:pPr algn="r"/>
            <a:r>
              <a:rPr lang="pl-PL" sz="3100" cap="all" spc="-110" dirty="0" smtClean="0">
                <a:latin typeface="Constantia" pitchFamily="18" charset="0"/>
              </a:rPr>
              <a:t>Organizacja gospodarstwa rolnego</a:t>
            </a:r>
            <a:endParaRPr lang="pl-PL" sz="3100" cap="all" spc="-110" dirty="0">
              <a:latin typeface="Constantia" pitchFamily="18" charset="0"/>
            </a:endParaRPr>
          </a:p>
        </p:txBody>
      </p:sp>
      <p:pic>
        <p:nvPicPr>
          <p:cNvPr id="6" name="Obraz 5" descr="chata chlopska.jpg"/>
          <p:cNvPicPr>
            <a:picLocks noChangeAspect="1"/>
          </p:cNvPicPr>
          <p:nvPr/>
        </p:nvPicPr>
        <p:blipFill>
          <a:blip r:embed="rId2" cstate="print">
            <a:lum contrast="18000"/>
          </a:blip>
          <a:stretch>
            <a:fillRect/>
          </a:stretch>
        </p:blipFill>
        <p:spPr>
          <a:xfrm>
            <a:off x="3275856" y="2492896"/>
            <a:ext cx="5715000" cy="3762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Miarą obszaru ziemi były: łan, morga, włóka. Całość gruntów rolnych była dzielona na trzy niwy, które dzielono na pola gospodarskie. Nazywamy to trójpolówką.</a:t>
            </a:r>
          </a:p>
          <a:p>
            <a:r>
              <a:rPr lang="pl-PL" sz="1700" spc="-110" dirty="0" smtClean="0">
                <a:latin typeface="Constantia" pitchFamily="18" charset="0"/>
              </a:rPr>
              <a:t>Łąki i lasy stanowiły własność wspólna dworu i chłopów, tzw. ziemie gminne.</a:t>
            </a:r>
          </a:p>
          <a:p>
            <a:r>
              <a:rPr lang="pl-PL" sz="1700" spc="-110" dirty="0" smtClean="0">
                <a:latin typeface="Constantia" pitchFamily="18" charset="0"/>
              </a:rPr>
              <a:t>Feudalne rolnictwo średniowieczne zorganizowane było we włość. Cześć włości ( około 1/4) wydzielano, jako rezerwę pańską, zwaną później folwarkiem. Reszty dzielono miedzy chłopów i były to pojedyncze gospodarstwa. Gospodarstwo chłopskie obejmowało obszar, jaki mogła uprawiać rodzina chłopska - określono go łanem. ( 15-50 ha)</a:t>
            </a:r>
          </a:p>
          <a:p>
            <a:endParaRPr lang="pl-PL" sz="170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200" dirty="0" smtClean="0">
                <a:latin typeface="Constantia" pitchFamily="18" charset="0"/>
              </a:rPr>
              <a:t>POŁOZENIE CHŁOPÓW</a:t>
            </a:r>
            <a:endParaRPr lang="pl-PL" sz="3200" dirty="0">
              <a:latin typeface="Constantia" pitchFamily="18" charset="0"/>
            </a:endParaRPr>
          </a:p>
        </p:txBody>
      </p:sp>
      <p:pic>
        <p:nvPicPr>
          <p:cNvPr id="5" name="Obraz 4" descr="Ferdinand_Georg_Waldmüller_-_Die_Pfändung.jpg"/>
          <p:cNvPicPr>
            <a:picLocks noChangeAspect="1"/>
          </p:cNvPicPr>
          <p:nvPr/>
        </p:nvPicPr>
        <p:blipFill>
          <a:blip r:embed="rId2" cstate="print">
            <a:lum contrast="25000"/>
          </a:blip>
          <a:stretch>
            <a:fillRect/>
          </a:stretch>
        </p:blipFill>
        <p:spPr>
          <a:xfrm>
            <a:off x="4283968" y="2492896"/>
            <a:ext cx="4666858" cy="3667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Zależność chłopów od pana wynikała z feudalnej własności ziemi i była trojaka: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00" spc="-110" dirty="0" smtClean="0">
                <a:latin typeface="Constantia" pitchFamily="18" charset="0"/>
              </a:rPr>
              <a:t>zależność gruntowa, jej wyrazem była renta feudalna. Początkowo w formie natury ( plony, odróbkowa praca), następnie renta czynszowa uiszczana w pieniądzu.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00" spc="-110" dirty="0" smtClean="0">
                <a:latin typeface="Constantia" pitchFamily="18" charset="0"/>
              </a:rPr>
              <a:t>zależność osobista - tu najjaskrawszym przykładem było " przywiązanie do ziemi", tzw. prawo martwej ręki, stan, monopole dworskie itd.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00" spc="-110" dirty="0" smtClean="0">
                <a:latin typeface="Constantia" pitchFamily="18" charset="0"/>
              </a:rPr>
              <a:t>zależność sadownicza - wynikał z otrzymania przez feudała immunitetu sądowego.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pl-PL" sz="170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200" spc="-110" dirty="0" smtClean="0">
                <a:latin typeface="Constantia" pitchFamily="18" charset="0"/>
              </a:rPr>
              <a:t>Ewolucja renty feudalnej</a:t>
            </a:r>
            <a:endParaRPr lang="pl-PL" sz="3200" spc="-110" dirty="0">
              <a:latin typeface="Constantia" pitchFamily="18" charset="0"/>
            </a:endParaRPr>
          </a:p>
        </p:txBody>
      </p:sp>
      <p:pic>
        <p:nvPicPr>
          <p:cNvPr id="5" name="Obraz 4" descr="64.jpg"/>
          <p:cNvPicPr>
            <a:picLocks noChangeAspect="1"/>
          </p:cNvPicPr>
          <p:nvPr/>
        </p:nvPicPr>
        <p:blipFill>
          <a:blip r:embed="rId2" cstate="print">
            <a:lum bright="4000" contrast="18000"/>
          </a:blip>
          <a:stretch>
            <a:fillRect/>
          </a:stretch>
        </p:blipFill>
        <p:spPr>
          <a:xfrm>
            <a:off x="4067944" y="1844824"/>
            <a:ext cx="4817221" cy="3408183"/>
          </a:xfrm>
          <a:prstGeom prst="rect">
            <a:avLst/>
          </a:prstGeom>
          <a:effectLst>
            <a:outerShdw blurRad="571500" sx="109000" sy="109000" algn="ctr" rotWithShape="0">
              <a:prstClr val="black">
                <a:alpha val="59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785786" y="785794"/>
            <a:ext cx="4626159" cy="4724402"/>
          </a:xfrm>
        </p:spPr>
        <p:txBody>
          <a:bodyPr>
            <a:noAutofit/>
          </a:bodyPr>
          <a:lstStyle/>
          <a:p>
            <a:r>
              <a:rPr lang="pl-PL" sz="1700" spc="110" dirty="0" smtClean="0">
                <a:latin typeface="Constantia" pitchFamily="18" charset="0"/>
              </a:rPr>
              <a:t>W okresie XII-XIV w. Rentę naturalną zastępuje czynszowa.</a:t>
            </a:r>
          </a:p>
          <a:p>
            <a:r>
              <a:rPr lang="pl-PL" sz="1700" spc="110" dirty="0" smtClean="0">
                <a:latin typeface="Constantia" pitchFamily="18" charset="0"/>
              </a:rPr>
              <a:t>Przyczyny: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110" dirty="0" smtClean="0">
                <a:latin typeface="Constantia" pitchFamily="18" charset="0"/>
              </a:rPr>
              <a:t>wzrost liczby poddanych sprawił, ze dochody pana ( w naturze) przekraczały jego potrzeby na produkty żywnościowe i usługi rzemieślnicze.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110" dirty="0" smtClean="0">
                <a:latin typeface="Constantia" pitchFamily="18" charset="0"/>
              </a:rPr>
              <a:t>rosło zainteresowanie wyrobami rzemiosła wiejskiego i towarami z innych krajów- można to było nabyć za pieniądze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110" dirty="0" smtClean="0">
                <a:latin typeface="Constantia" pitchFamily="18" charset="0"/>
              </a:rPr>
              <a:t>wyprawy krzyżowej- pobudzały zainteresowanie rycerstwa przedmiotami zbytku, wzmogło- zainteresowanie pieniędzmi na wyprawy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110" dirty="0" smtClean="0">
                <a:latin typeface="Constantia" pitchFamily="18" charset="0"/>
              </a:rPr>
              <a:t>bunty chłopskie. Chłopi chcieli czynszu był on niższy niż obciążenia w naturze.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110" dirty="0" smtClean="0">
                <a:latin typeface="Constantia" pitchFamily="18" charset="0"/>
              </a:rPr>
              <a:t>tworzenie wojska zaciężnego- na żołdzie pieniężny</a:t>
            </a:r>
          </a:p>
          <a:p>
            <a:r>
              <a:rPr lang="pl-PL" sz="1700" spc="-110" dirty="0" smtClean="0">
                <a:latin typeface="Constantia" pitchFamily="18" charset="0"/>
              </a:rPr>
              <a:t>Wprowadzenie czynszu pieniężnego wpłynęło na charakter gospodarstw rolnych. Zwiększyła sie ich towarowości. Stawały się samowystarczalne</a:t>
            </a:r>
          </a:p>
          <a:p>
            <a:endParaRPr lang="pl-PL" sz="1700" spc="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43504" y="1000108"/>
            <a:ext cx="3571900" cy="914400"/>
          </a:xfrm>
        </p:spPr>
        <p:txBody>
          <a:bodyPr>
            <a:noAutofit/>
          </a:bodyPr>
          <a:lstStyle/>
          <a:p>
            <a:pPr algn="ctr"/>
            <a:r>
              <a:rPr lang="pl-PL" sz="3100" spc="-110" dirty="0" smtClean="0">
                <a:latin typeface="Constantia" pitchFamily="18" charset="0"/>
              </a:rPr>
              <a:t>MIASTA W ŚREDNIOWIECZU</a:t>
            </a:r>
            <a:br>
              <a:rPr lang="pl-PL" sz="3100" spc="-110" dirty="0" smtClean="0">
                <a:latin typeface="Constantia" pitchFamily="18" charset="0"/>
              </a:rPr>
            </a:br>
            <a:endParaRPr lang="pl-PL" sz="3100" spc="-110" dirty="0">
              <a:latin typeface="Constantia" pitchFamily="18" charset="0"/>
            </a:endParaRPr>
          </a:p>
        </p:txBody>
      </p:sp>
      <p:pic>
        <p:nvPicPr>
          <p:cNvPr id="5" name="Obraz 4" descr="miasto n1000000000000000000000.png"/>
          <p:cNvPicPr>
            <a:picLocks noChangeAspect="1"/>
          </p:cNvPicPr>
          <p:nvPr/>
        </p:nvPicPr>
        <p:blipFill>
          <a:blip r:embed="rId2" cstate="print">
            <a:lum bright="10000" contrast="9000"/>
          </a:blip>
          <a:stretch>
            <a:fillRect/>
          </a:stretch>
        </p:blipFill>
        <p:spPr>
          <a:xfrm>
            <a:off x="3563888" y="3789040"/>
            <a:ext cx="5402634" cy="27215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Miasta, jako skupiska ludzkie istniały już w starożytności</a:t>
            </a:r>
          </a:p>
          <a:p>
            <a:r>
              <a:rPr lang="pl-PL" sz="1700" spc="-110" dirty="0" smtClean="0">
                <a:latin typeface="Constantia" pitchFamily="18" charset="0"/>
              </a:rPr>
              <a:t>Upadek Imperium Rzymskiego doprowadził do upadku miast antycznych</a:t>
            </a:r>
          </a:p>
          <a:p>
            <a:r>
              <a:rPr lang="pl-PL" sz="1700" spc="-110" dirty="0" smtClean="0">
                <a:latin typeface="Constantia" pitchFamily="18" charset="0"/>
              </a:rPr>
              <a:t>Rozwój miast w średniowieczu rozpoczął sie od miast portowych. Na początku wzajemne związki miast i wsi były bardzo silne. Pod wpływem gospodarki rynkowej system lenny, odpowiedni dla gospodarki samowystarczalnej, zaczął się rozpadać.</a:t>
            </a:r>
          </a:p>
          <a:p>
            <a:r>
              <a:rPr lang="pl-PL" sz="1700" spc="-110" dirty="0" smtClean="0">
                <a:latin typeface="Constantia" pitchFamily="18" charset="0"/>
              </a:rPr>
              <a:t>Niektórzy królowie i feudałowie traktowali cale miasta, jako pojedynczych wasali. Wymogi zarządzania miastem, żądanie przez kupców większych swobód, niepodleganie innym feudalnym podmiotom i żądania bogatych przedsiębiorców nie dawały się łatwo przystosować do systemu hierarchii feudalnej. Miasta w różny sposób uzyskiwały niezależność, np. Mediolan w 1035 r. uzyskał ją za pomocą sił zbrojnych.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43504" y="1000108"/>
            <a:ext cx="3571900" cy="914400"/>
          </a:xfrm>
        </p:spPr>
        <p:txBody>
          <a:bodyPr>
            <a:noAutofit/>
          </a:bodyPr>
          <a:lstStyle/>
          <a:p>
            <a:pPr algn="ctr"/>
            <a:r>
              <a:rPr lang="pl-PL" sz="3100" spc="-110" dirty="0" smtClean="0">
                <a:latin typeface="Constantia" pitchFamily="18" charset="0"/>
              </a:rPr>
              <a:t>MIASTA W ŚREDNIOWIECZU</a:t>
            </a:r>
            <a:br>
              <a:rPr lang="pl-PL" sz="3100" spc="-110" dirty="0" smtClean="0">
                <a:latin typeface="Constantia" pitchFamily="18" charset="0"/>
              </a:rPr>
            </a:br>
            <a:endParaRPr lang="pl-PL" sz="3100" spc="-110" dirty="0">
              <a:latin typeface="Constantia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785786" y="785794"/>
            <a:ext cx="4626159" cy="4724402"/>
          </a:xfrm>
        </p:spPr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 Miasta Italii były tak silne, że rozszerzały swoje terytoria na przylegające tereny wiejskie, na wzór starożytnych greckich i rzymskich miast-państw.</a:t>
            </a:r>
          </a:p>
          <a:p>
            <a:r>
              <a:rPr lang="pl-PL" sz="1700" spc="-110" dirty="0" smtClean="0">
                <a:latin typeface="Constantia" pitchFamily="18" charset="0"/>
              </a:rPr>
              <a:t>W Europie rozwój miast nastąpił później i był mniej intensywny.</a:t>
            </a:r>
          </a:p>
          <a:p>
            <a:r>
              <a:rPr lang="pl-PL" sz="1700" spc="-110" dirty="0" smtClean="0">
                <a:latin typeface="Constantia" pitchFamily="18" charset="0"/>
              </a:rPr>
              <a:t>W Niderlandach i nad Renem rozrastały się miasta i miasteczka. Było ich dużo w południowej Francji, Prowansji, Katalonii.</a:t>
            </a:r>
          </a:p>
          <a:p>
            <a:r>
              <a:rPr lang="pl-PL" sz="1700" spc="-110" dirty="0" smtClean="0">
                <a:latin typeface="Constantia" pitchFamily="18" charset="0"/>
              </a:rPr>
              <a:t>Miasta lokowali głownie osadnicy niemieccy i wschodnioeuropejscy. Przywozili ze sobą gotowe plany miast. Z wyjątkiem kilku nie były to duże miasta.</a:t>
            </a:r>
          </a:p>
          <a:p>
            <a:r>
              <a:rPr lang="pl-PL" sz="1700" spc="-110" dirty="0" smtClean="0">
                <a:latin typeface="Constantia" pitchFamily="18" charset="0"/>
              </a:rPr>
              <a:t>Pod koniec XIII w. Liczba ludności Mediolanu-200 tp,</a:t>
            </a:r>
          </a:p>
          <a:p>
            <a:r>
              <a:rPr lang="pl-PL" sz="1700" spc="-110" dirty="0" smtClean="0">
                <a:latin typeface="Constantia" pitchFamily="18" charset="0"/>
              </a:rPr>
              <a:t>Wenecji, Florencji, Genui-po 100 tp, a inne miasta liczbę ludności miały w granicach: 20-50 tp.</a:t>
            </a:r>
          </a:p>
          <a:p>
            <a:r>
              <a:rPr lang="pl-PL" sz="1700" spc="-110" dirty="0" smtClean="0">
                <a:latin typeface="Constantia" pitchFamily="18" charset="0"/>
              </a:rPr>
              <a:t>Paryż łączył funkcje miasta stołecznego, był siedzibą dworu, ośrodkiem handlowym, centrum przemysłowym i uniwersyteckim; w liczbie ludności dorównywał Mediolanowi.</a:t>
            </a:r>
          </a:p>
          <a:p>
            <a:r>
              <a:rPr lang="pl-PL" sz="1700" spc="-110" dirty="0" smtClean="0">
                <a:latin typeface="Constantia" pitchFamily="18" charset="0"/>
              </a:rPr>
              <a:t>W 1377 r. liczba ludności Londynu wynosiła 35 tp. tyleż liczyła Kolonia.</a:t>
            </a:r>
          </a:p>
          <a:p>
            <a:pPr>
              <a:buNone/>
            </a:pPr>
            <a:endParaRPr lang="pl-PL" sz="1700" spc="-110" dirty="0" smtClean="0">
              <a:latin typeface="Constantia" pitchFamily="18" charset="0"/>
            </a:endParaRPr>
          </a:p>
        </p:txBody>
      </p:sp>
      <p:pic>
        <p:nvPicPr>
          <p:cNvPr id="6" name="Obraz 5" descr="2.jpg"/>
          <p:cNvPicPr>
            <a:picLocks noChangeAspect="1"/>
          </p:cNvPicPr>
          <p:nvPr/>
        </p:nvPicPr>
        <p:blipFill>
          <a:blip r:embed="rId2" cstate="print">
            <a:lum bright="9000" contrast="45000"/>
          </a:blip>
          <a:stretch>
            <a:fillRect/>
          </a:stretch>
        </p:blipFill>
        <p:spPr>
          <a:xfrm>
            <a:off x="5343352" y="1628800"/>
            <a:ext cx="3688791" cy="4749318"/>
          </a:xfrm>
          <a:prstGeom prst="rect">
            <a:avLst/>
          </a:prstGeom>
          <a:effectLst>
            <a:outerShdw blurRad="406400" dist="38100" sx="111000" sy="111000" algn="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his_poc_rynekmiasto jadapofhaowbfwafubsafuksabf.jpg"/>
          <p:cNvPicPr>
            <a:picLocks noChangeAspect="1"/>
          </p:cNvPicPr>
          <p:nvPr/>
        </p:nvPicPr>
        <p:blipFill>
          <a:blip r:embed="rId2" cstate="print">
            <a:lum bright="3000" contrast="22000"/>
          </a:blip>
          <a:stretch>
            <a:fillRect/>
          </a:stretch>
        </p:blipFill>
        <p:spPr>
          <a:xfrm>
            <a:off x="4300575" y="3629050"/>
            <a:ext cx="4843425" cy="322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43504" y="1000108"/>
            <a:ext cx="3571900" cy="914400"/>
          </a:xfrm>
        </p:spPr>
        <p:txBody>
          <a:bodyPr>
            <a:noAutofit/>
          </a:bodyPr>
          <a:lstStyle/>
          <a:p>
            <a:pPr algn="ctr"/>
            <a:r>
              <a:rPr lang="pl-PL" sz="3100" spc="-110" dirty="0" smtClean="0">
                <a:latin typeface="Constantia" pitchFamily="18" charset="0"/>
              </a:rPr>
              <a:t>MIASTA W ŚREDNIOWIECZU</a:t>
            </a:r>
            <a:br>
              <a:rPr lang="pl-PL" sz="3100" spc="-110" dirty="0" smtClean="0">
                <a:latin typeface="Constantia" pitchFamily="18" charset="0"/>
              </a:rPr>
            </a:br>
            <a:endParaRPr lang="pl-PL" sz="3100" spc="-110" dirty="0">
              <a:latin typeface="Constantia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Jedynym regionem, który można porównać z płn. Italią, gdy chodzi o rozwój miast to południowe Nideralny: Flandria i Brabancja. Liczba ludności miejskiej, a gęstość zaludnienia była największa w Europie.</a:t>
            </a:r>
          </a:p>
          <a:p>
            <a:r>
              <a:rPr lang="pl-PL" sz="1700" spc="-110" dirty="0" smtClean="0">
                <a:latin typeface="Constantia" pitchFamily="18" charset="0"/>
              </a:rPr>
              <a:t>Rolnictwo było tu postępowe i intensywne.</a:t>
            </a:r>
          </a:p>
          <a:p>
            <a:r>
              <a:rPr lang="pl-PL" sz="1700" spc="-110" dirty="0" smtClean="0">
                <a:latin typeface="Constantia" pitchFamily="18" charset="0"/>
              </a:rPr>
              <a:t>Najwięcej było centrów handlowych i rzemieślniczych.</a:t>
            </a:r>
          </a:p>
          <a:p>
            <a:r>
              <a:rPr lang="pl-PL" sz="1700" spc="-110" dirty="0" smtClean="0">
                <a:latin typeface="Constantia" pitchFamily="18" charset="0"/>
              </a:rPr>
              <a:t>Układ przestrzenny miast- to głównie rynek w kształcie prostokąta lub kwadratu i wąskie uliczki odchodzące od niego. Przy rynku budynek władz miejskich, bramy, kościół.</a:t>
            </a:r>
          </a:p>
          <a:p>
            <a:r>
              <a:rPr lang="pl-PL" sz="1700" spc="-110" dirty="0" smtClean="0">
                <a:latin typeface="Constantia" pitchFamily="18" charset="0"/>
              </a:rPr>
              <a:t>Miasta przyciągały rzemieślników i kupców. Miasta zdobywały tez przywileje do odbywania targów i jarmarków. Miały własne samorządy tzn. ludność miała własne prawo, sady, służby porządkowe, siłę zbrojną, budżet, podatki, cła. Mieszkańcy nie podlegali zwierzchności feudalnej, byli osobiście wolni i mogli dysponować swoją własnością.</a:t>
            </a:r>
          </a:p>
          <a:p>
            <a:endParaRPr lang="pl-PL" sz="170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haman2.jpg"/>
          <p:cNvPicPr>
            <a:picLocks noChangeAspect="1"/>
          </p:cNvPicPr>
          <p:nvPr/>
        </p:nvPicPr>
        <p:blipFill>
          <a:blip r:embed="rId2" cstate="print">
            <a:lum bright="5000" contrast="9000"/>
          </a:blip>
          <a:stretch>
            <a:fillRect/>
          </a:stretch>
        </p:blipFill>
        <p:spPr>
          <a:xfrm>
            <a:off x="4788024" y="1921116"/>
            <a:ext cx="4355976" cy="30570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200" dirty="0" smtClean="0">
                <a:latin typeface="Constantia" pitchFamily="18" charset="0"/>
              </a:rPr>
              <a:t>KORPORACJE MIEJSKIE</a:t>
            </a:r>
            <a:endParaRPr lang="pl-PL" sz="3200" dirty="0">
              <a:latin typeface="Constantia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Produkcja miejska zorganizowana była w cechy. Dążność do łączenia się w korporacje była typowa. W XIV wieku było ich dużo. Zrzeszenia te posiadały własne prawa i przywileje, otoczone były opieką prawa miejskiego.</a:t>
            </a:r>
          </a:p>
          <a:p>
            <a:r>
              <a:rPr lang="pl-PL" sz="1700" spc="-110" dirty="0" smtClean="0">
                <a:latin typeface="Constantia" pitchFamily="18" charset="0"/>
              </a:rPr>
              <a:t>Miasto organizujące organizacje cechowe za obowiązkowe stanowiły przymus cechowy.</a:t>
            </a:r>
          </a:p>
          <a:p>
            <a:r>
              <a:rPr lang="pl-PL" sz="1700" spc="-110" dirty="0" smtClean="0">
                <a:latin typeface="Constantia" pitchFamily="18" charset="0"/>
              </a:rPr>
              <a:t>Cechy miały własne statuty.</a:t>
            </a:r>
          </a:p>
          <a:p>
            <a:r>
              <a:rPr lang="pl-PL" sz="1700" spc="-110" dirty="0" smtClean="0">
                <a:latin typeface="Constantia" pitchFamily="18" charset="0"/>
              </a:rPr>
              <a:t>Cech chronił przed konkurencja z zewnątrz.</a:t>
            </a:r>
          </a:p>
          <a:p>
            <a:r>
              <a:rPr lang="pl-PL" sz="1700" spc="-110" dirty="0" smtClean="0">
                <a:latin typeface="Constantia" pitchFamily="18" charset="0"/>
              </a:rPr>
              <a:t>Cechy były organizacjami samopomocy, regulowały życie towarzyskie, religijne, określały zasady przyuczenia do zawodu.</a:t>
            </a:r>
          </a:p>
          <a:p>
            <a:pPr>
              <a:buNone/>
            </a:pPr>
            <a:endParaRPr lang="pl-PL" sz="170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200" dirty="0" smtClean="0">
                <a:latin typeface="Constantia" pitchFamily="18" charset="0"/>
              </a:rPr>
              <a:t>KORPORACJE MIEJSKIE</a:t>
            </a:r>
            <a:endParaRPr lang="pl-PL" sz="3200" dirty="0">
              <a:latin typeface="Constantia" pitchFamily="18" charset="0"/>
            </a:endParaRPr>
          </a:p>
        </p:txBody>
      </p:sp>
      <p:pic>
        <p:nvPicPr>
          <p:cNvPr id="5" name="Obraz 4" descr="002.jpg"/>
          <p:cNvPicPr>
            <a:picLocks noChangeAspect="1"/>
          </p:cNvPicPr>
          <p:nvPr/>
        </p:nvPicPr>
        <p:blipFill>
          <a:blip r:embed="rId2" cstate="print">
            <a:lum bright="5000" contrast="31000"/>
          </a:blip>
          <a:stretch>
            <a:fillRect/>
          </a:stretch>
        </p:blipFill>
        <p:spPr>
          <a:xfrm>
            <a:off x="5220072" y="1124744"/>
            <a:ext cx="3713806" cy="45302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Przymus cechowy zapewniał rzemieślnikom trzy monopole:</a:t>
            </a:r>
          </a:p>
          <a:p>
            <a:pPr marL="626364" lvl="1" indent="-342900">
              <a:buClr>
                <a:srgbClr val="C00000"/>
              </a:buClr>
              <a:buFont typeface="+mj-lt"/>
              <a:buAutoNum type="arabicPeriod"/>
            </a:pPr>
            <a:r>
              <a:rPr lang="pl-PL" sz="1500" spc="-110" dirty="0" smtClean="0">
                <a:latin typeface="Constantia" pitchFamily="18" charset="0"/>
              </a:rPr>
              <a:t>Produkcji w obrębie miasta (poza cechami to tzw. partacze)</a:t>
            </a:r>
          </a:p>
          <a:p>
            <a:pPr marL="626364" lvl="1" indent="-342900">
              <a:buClr>
                <a:srgbClr val="C00000"/>
              </a:buClr>
              <a:buFont typeface="+mj-lt"/>
              <a:buAutoNum type="arabicPeriod"/>
            </a:pPr>
            <a:r>
              <a:rPr lang="pl-PL" sz="1500" spc="-110" dirty="0" smtClean="0">
                <a:latin typeface="Constantia" pitchFamily="18" charset="0"/>
              </a:rPr>
              <a:t>Sprzedaży</a:t>
            </a:r>
          </a:p>
          <a:p>
            <a:pPr marL="626364" lvl="1" indent="-342900">
              <a:buClr>
                <a:srgbClr val="C00000"/>
              </a:buClr>
              <a:buFont typeface="+mj-lt"/>
              <a:buAutoNum type="arabicPeriod"/>
            </a:pPr>
            <a:r>
              <a:rPr lang="pl-PL" sz="1500" spc="-110" dirty="0" smtClean="0">
                <a:latin typeface="Constantia" pitchFamily="18" charset="0"/>
              </a:rPr>
              <a:t>Nauki zawodu</a:t>
            </a:r>
          </a:p>
          <a:p>
            <a:pPr marL="626364" lvl="1" indent="-342900">
              <a:buClr>
                <a:srgbClr val="C00000"/>
              </a:buClr>
              <a:buFont typeface="+mj-lt"/>
              <a:buAutoNum type="arabicPeriod"/>
            </a:pPr>
            <a:r>
              <a:rPr lang="pl-PL" sz="1500" spc="-110" dirty="0" smtClean="0">
                <a:latin typeface="Constantia" pitchFamily="18" charset="0"/>
              </a:rPr>
              <a:t>Działalność cechów regulowały wilkierze - ustawy wydawane przez radę miejską.</a:t>
            </a:r>
          </a:p>
          <a:p>
            <a:r>
              <a:rPr lang="pl-PL" sz="1700" spc="-110" dirty="0" smtClean="0">
                <a:latin typeface="Constantia" pitchFamily="18" charset="0"/>
              </a:rPr>
              <a:t>Korporacyjność - była zjawiskiem typowym społeczności miejskiej w średniowieczu.</a:t>
            </a:r>
          </a:p>
          <a:p>
            <a:r>
              <a:rPr lang="pl-PL" sz="1700" spc="-110" dirty="0" smtClean="0">
                <a:latin typeface="Constantia" pitchFamily="18" charset="0"/>
              </a:rPr>
              <a:t>Podobnie jak cechy funkcjonowały gildie - kupieckie.</a:t>
            </a:r>
          </a:p>
          <a:p>
            <a:r>
              <a:rPr lang="pl-PL" sz="1700" spc="-110" dirty="0" smtClean="0">
                <a:latin typeface="Constantia" pitchFamily="18" charset="0"/>
              </a:rPr>
              <a:t>Odrębną korporację stanowił kościół. Inny Akademia Krakowska (1364).</a:t>
            </a:r>
          </a:p>
          <a:p>
            <a:r>
              <a:rPr lang="pl-PL" sz="1700" spc="-110" dirty="0" smtClean="0">
                <a:latin typeface="Constantia" pitchFamily="18" charset="0"/>
              </a:rPr>
              <a:t>Nawet ludzie marginesu byli skupieni w organizacjach korporacyjnych: żebracy, prostytutki, złodzieje, itd.</a:t>
            </a:r>
          </a:p>
          <a:p>
            <a:r>
              <a:rPr lang="pl-PL" sz="1700" spc="-110" dirty="0" smtClean="0">
                <a:latin typeface="Constantia" pitchFamily="18" charset="0"/>
              </a:rPr>
              <a:t>Człowiek spoza korporacji byli poza nawiasem społeczeństwa miejskiego.</a:t>
            </a:r>
          </a:p>
          <a:p>
            <a:endParaRPr lang="pl-PL" sz="170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43504" y="857232"/>
            <a:ext cx="3643338" cy="914400"/>
          </a:xfrm>
        </p:spPr>
        <p:txBody>
          <a:bodyPr>
            <a:noAutofit/>
          </a:bodyPr>
          <a:lstStyle/>
          <a:p>
            <a:pPr algn="ctr"/>
            <a:r>
              <a:rPr lang="pl-PL" sz="3000" dirty="0" smtClean="0">
                <a:latin typeface="Constantia" pitchFamily="18" charset="0"/>
              </a:rPr>
              <a:t>HANDEL W GOSPODARCE FEUDALNEJ</a:t>
            </a:r>
            <a:endParaRPr lang="pl-PL" sz="3000" dirty="0">
              <a:latin typeface="Constantia" pitchFamily="18" charset="0"/>
            </a:endParaRPr>
          </a:p>
        </p:txBody>
      </p:sp>
      <p:pic>
        <p:nvPicPr>
          <p:cNvPr id="5" name="Obraz 4" descr="09.01.24-25 warsztaty 096.thumbnail.jpg"/>
          <p:cNvPicPr>
            <a:picLocks noChangeAspect="1"/>
          </p:cNvPicPr>
          <p:nvPr/>
        </p:nvPicPr>
        <p:blipFill>
          <a:blip r:embed="rId2" cstate="print">
            <a:lum bright="-1000" contrast="18000"/>
          </a:blip>
          <a:stretch>
            <a:fillRect/>
          </a:stretch>
        </p:blipFill>
        <p:spPr>
          <a:xfrm>
            <a:off x="5220072" y="2060848"/>
            <a:ext cx="3617937" cy="3617937"/>
          </a:xfrm>
          <a:prstGeom prst="rect">
            <a:avLst/>
          </a:prstGeom>
          <a:effectLst>
            <a:outerShdw blurRad="355600" sx="112000" sy="112000" algn="ctr" rotWithShape="0">
              <a:prstClr val="black">
                <a:alpha val="39000"/>
              </a:prstClr>
            </a:outerShdw>
          </a:effectLst>
          <a:scene3d>
            <a:camera prst="perspectiveLeft">
              <a:rot lat="0" lon="1500000" rev="0"/>
            </a:camera>
            <a:lightRig rig="threePt" dir="t"/>
          </a:scene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785786" y="428604"/>
            <a:ext cx="4626159" cy="4724402"/>
          </a:xfrm>
        </p:spPr>
        <p:txBody>
          <a:bodyPr>
            <a:noAutofit/>
          </a:bodyPr>
          <a:lstStyle/>
          <a:p>
            <a:r>
              <a:rPr lang="pl-PL" sz="1600" spc="-110" dirty="0" smtClean="0">
                <a:latin typeface="Constantia" pitchFamily="18" charset="0"/>
              </a:rPr>
              <a:t>Rozwój miast i wzrost towarowości gospodarstwa wiejskiego spowodował nasilenie się wymiany między wsią a miastem.</a:t>
            </a:r>
          </a:p>
          <a:p>
            <a:r>
              <a:rPr lang="pl-PL" sz="1600" spc="-110" dirty="0" smtClean="0">
                <a:latin typeface="Constantia" pitchFamily="18" charset="0"/>
              </a:rPr>
              <a:t>Obok handlu lokalnego, rozwinął się handel dalekosiężny o charakterze międzynarodowym. Główne jego ośrodki to strefa: śródziemnomorska i bałtycka.</a:t>
            </a:r>
          </a:p>
          <a:p>
            <a:r>
              <a:rPr lang="pl-PL" sz="1600" spc="-110" dirty="0" smtClean="0">
                <a:latin typeface="Constantia" pitchFamily="18" charset="0"/>
              </a:rPr>
              <a:t>Handel śródziemnomorski z krajami wschodu zwano Lewantyjska. Polegał on na przywożeniu do miast włoskich artykułów luksusowych, sprzedawanych następnie po wysokich cenach na rynkach europejskich.</a:t>
            </a:r>
          </a:p>
          <a:p>
            <a:r>
              <a:rPr lang="pl-PL" sz="1600" spc="-110" dirty="0" smtClean="0">
                <a:latin typeface="Constantia" pitchFamily="18" charset="0"/>
              </a:rPr>
              <a:t>Przywożono do Europy: oliwy, suszone owoce południowe, wyroby ze stali damasceńskiej, lekkie i barwne tkaniny, przyprawy zwane korzeniami. Towary te przeszły wiele rąk zanim trafiły do europejskiego nabywcy. Ryzyko przewozu, trudności transportu, niepewność rynku podnosimy koszty. Marża była wysoka.</a:t>
            </a:r>
          </a:p>
          <a:p>
            <a:r>
              <a:rPr lang="pl-PL" sz="1600" spc="-110" dirty="0" smtClean="0">
                <a:latin typeface="Constantia" pitchFamily="18" charset="0"/>
              </a:rPr>
              <a:t>Nabywcami towarów byli feudałowie i bogate mieszczaństwo. Płacono kruszcami.</a:t>
            </a:r>
          </a:p>
          <a:p>
            <a:r>
              <a:rPr lang="pl-PL" sz="1600" spc="-110" dirty="0" smtClean="0">
                <a:latin typeface="Constantia" pitchFamily="18" charset="0"/>
              </a:rPr>
              <a:t>Europa niewiele miała do zaoferowania w handlu wymiennym: drewno, bursztyn, miedz, wino.</a:t>
            </a:r>
          </a:p>
          <a:p>
            <a:r>
              <a:rPr lang="pl-PL" sz="1600" spc="-110" dirty="0" smtClean="0">
                <a:latin typeface="Constantia" pitchFamily="18" charset="0"/>
              </a:rPr>
              <a:t>Bilans handlowy Europy w handlu ze wschodem był ujemny.</a:t>
            </a:r>
          </a:p>
          <a:p>
            <a:endParaRPr lang="pl-PL" sz="1600" spc="-110" dirty="0" smtClean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handel w gospodarce feudalnej slajd 1 ale nie na 1000map.jpg"/>
          <p:cNvPicPr>
            <a:picLocks noChangeAspect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>
          <a:xfrm>
            <a:off x="4515242" y="2132856"/>
            <a:ext cx="4628758" cy="31989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43504" y="857232"/>
            <a:ext cx="3643338" cy="914400"/>
          </a:xfrm>
        </p:spPr>
        <p:txBody>
          <a:bodyPr>
            <a:noAutofit/>
          </a:bodyPr>
          <a:lstStyle/>
          <a:p>
            <a:pPr algn="ctr"/>
            <a:r>
              <a:rPr lang="pl-PL" sz="3000" dirty="0" smtClean="0">
                <a:latin typeface="Constantia" pitchFamily="18" charset="0"/>
              </a:rPr>
              <a:t>HANDEL W GOSPODARCE FEUDALNEJ</a:t>
            </a:r>
            <a:endParaRPr lang="pl-PL" sz="3000" dirty="0">
              <a:latin typeface="Constantia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cap="all" spc="-110" dirty="0" smtClean="0">
                <a:latin typeface="Constantia" pitchFamily="18" charset="0"/>
              </a:rPr>
              <a:t>Handel bałtycki (północny) 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Jego przedmiotem były produkty miejscowe: rolnicze, leśne, ryby. Został on w całości zmonopolizowany przez potężny związek miast niemieckich tzw. Hanzy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Związek ten opierał się na licznych przywilejach władców.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Swoje eksterytorialne faktorie posiadał na terenie miast skandynawskich, angielskich, flamandzkich i polskich.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Hanza utrzymywała potężną flotę, najemne oddziały zbrojne. Potrafiła zapewnić swoim członkom bezpieczeństwo i tani transport. Hanzy tworzyły takie miasta jak: Hamburg, Lubeka, Brema. Oficjalnie należało do niej 20 miast niemieckich. Powstała w 1367 r. Całkowicie niemieckimi enklawami na obcych terenach były: Ryga, Kłajpeda, Gdańsk.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857752" y="0"/>
            <a:ext cx="4000528" cy="1447800"/>
          </a:xfrm>
        </p:spPr>
        <p:txBody>
          <a:bodyPr>
            <a:noAutofit/>
          </a:bodyPr>
          <a:lstStyle/>
          <a:p>
            <a:pPr algn="ctr"/>
            <a:r>
              <a:rPr lang="pl-PL" sz="3200" dirty="0" smtClean="0">
                <a:latin typeface="Constantia" pitchFamily="18" charset="0"/>
              </a:rPr>
              <a:t>EUROPA ŚREDNIOWIECZNA</a:t>
            </a:r>
            <a:endParaRPr lang="pl-PL" sz="3200" dirty="0">
              <a:latin typeface="Constantia" pitchFamily="18" charset="0"/>
            </a:endParaRPr>
          </a:p>
        </p:txBody>
      </p:sp>
      <p:pic>
        <p:nvPicPr>
          <p:cNvPr id="6" name="Obraz 5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05250" y="1988840"/>
            <a:ext cx="5238750" cy="3600450"/>
          </a:xfrm>
          <a:prstGeom prst="rect">
            <a:avLst/>
          </a:prstGeom>
          <a:effectLst>
            <a:outerShdw blurRad="215900" sx="112000" sy="112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500000" rev="0"/>
            </a:camera>
            <a:lightRig rig="threePt" dir="t"/>
          </a:scene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4310694" cy="4724402"/>
          </a:xfrm>
        </p:spPr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Zwrot „wzrost gospodarczy w średniowieczu” wydaje się pełen sprzeczności. Długo postrzegano średniowiecze, jako okres stagnacji kulturowej i gospodarczej </a:t>
            </a:r>
            <a:r>
              <a:rPr lang="pl-PL" sz="1700" spc="-110" dirty="0" smtClean="0">
                <a:latin typeface="Constantia" pitchFamily="18" charset="0"/>
                <a:sym typeface="Wingdings"/>
              </a:rPr>
              <a:t> </a:t>
            </a:r>
            <a:r>
              <a:rPr lang="pl-PL" sz="1700" spc="-110" dirty="0" smtClean="0">
                <a:latin typeface="Constantia" pitchFamily="18" charset="0"/>
              </a:rPr>
              <a:t>Tak  nie było.</a:t>
            </a:r>
          </a:p>
          <a:p>
            <a:r>
              <a:rPr lang="pl-PL" sz="1700" b="1" spc="-110" dirty="0" smtClean="0">
                <a:latin typeface="Constantia" pitchFamily="18" charset="0"/>
              </a:rPr>
              <a:t>Podstawy agrarne: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00" spc="-110" dirty="0" smtClean="0">
                <a:latin typeface="Constantia" pitchFamily="18" charset="0"/>
              </a:rPr>
              <a:t>Aż do XIX w do epoki industrializacji rolnictwo stanowiło najważniejszą gałąź działalności gospodarczej. Zarówno pod względem wartości jak i wielkości produkcji oraz ze względu na odsetek siły roboczej zatrudnionej w nim.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00" spc="-110" dirty="0" smtClean="0">
                <a:latin typeface="Constantia" pitchFamily="18" charset="0"/>
              </a:rPr>
              <a:t>Cywilizacja średniowiecznej Europy była unikatowa ze względu na swój rolniczy profil. W starożytnych miastach </a:t>
            </a:r>
            <a:r>
              <a:rPr lang="pl-PL" sz="1600" i="1" spc="-110" dirty="0" smtClean="0">
                <a:latin typeface="Constantia" pitchFamily="18" charset="0"/>
              </a:rPr>
              <a:t>Sumeru</a:t>
            </a:r>
            <a:r>
              <a:rPr lang="pl-PL" sz="1600" spc="-110" dirty="0" smtClean="0">
                <a:latin typeface="Constantia" pitchFamily="18" charset="0"/>
              </a:rPr>
              <a:t> i Cesarstwa Rzymskiego instytucji miejskich dominowały i determinowały charakter gospodarki i społeczeństwa. Chociaż większość ludności trudniła się rolnictwem. W Europie średniowiecznej, chociaż zwiększyła się liczba ludności to ton nadawały wiejskie instytucje agrarne.</a:t>
            </a:r>
          </a:p>
          <a:p>
            <a:pPr lvl="1"/>
            <a:endParaRPr lang="pl-PL" sz="1600" dirty="0" smtClean="0">
              <a:latin typeface="Constantia" pitchFamily="18" charset="0"/>
            </a:endParaRPr>
          </a:p>
          <a:p>
            <a:endParaRPr lang="pl-PL" sz="180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43504" y="857232"/>
            <a:ext cx="3643338" cy="914400"/>
          </a:xfrm>
        </p:spPr>
        <p:txBody>
          <a:bodyPr>
            <a:noAutofit/>
          </a:bodyPr>
          <a:lstStyle/>
          <a:p>
            <a:pPr algn="ctr"/>
            <a:r>
              <a:rPr lang="pl-PL" sz="3000" dirty="0" smtClean="0">
                <a:latin typeface="Constantia" pitchFamily="18" charset="0"/>
              </a:rPr>
              <a:t>HANDEL W GOSPODARCE FEUDALNEJ</a:t>
            </a:r>
            <a:endParaRPr lang="pl-PL" sz="3000" dirty="0">
              <a:latin typeface="Constantia" pitchFamily="18" charset="0"/>
            </a:endParaRPr>
          </a:p>
        </p:txBody>
      </p:sp>
      <p:pic>
        <p:nvPicPr>
          <p:cNvPr id="7" name="Obraz 6" descr="handel w gospodarce feudalnej slajd 2 handel baltyckiHanza-map.jpg"/>
          <p:cNvPicPr>
            <a:picLocks noChangeAspect="1"/>
          </p:cNvPicPr>
          <p:nvPr/>
        </p:nvPicPr>
        <p:blipFill>
          <a:blip r:embed="rId2" cstate="print">
            <a:lum bright="12000" contrast="-39000"/>
          </a:blip>
          <a:stretch>
            <a:fillRect/>
          </a:stretch>
        </p:blipFill>
        <p:spPr>
          <a:xfrm>
            <a:off x="4406280" y="1988840"/>
            <a:ext cx="4737720" cy="3245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HANDEL LĄDOWY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Terenem, na którym spotykali się kupcy Północy i Południa Europy były miasta Szampanii. Odbywały się tam jarmarki od XII w. Było to miejsce najważniejszych spotkań kupców z północy i południa Europy. Rozwinęły sie one dzięki hrabiom Szampanii, którzy wprowadzi rożne ułatwienia i specjalne sądy handlowe, a także zapewnili ochronę szlaków handlowych.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Cały handel w Szampanii był prowadzony przy pomocy kredytów.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Gdy kończył się jeden targ niezapłacone zobowiązania przenoszono na kolejny targ za pomocą listów uwierzytelniających, będących czymś w rodzaju weksli.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Jarmarki w Szampanii zdobyły sławę najważniejszych ośrodków wymiany handlowej całego świata chrześcijańskiego.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endParaRPr lang="pl-PL" sz="165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200" dirty="0" smtClean="0">
                <a:latin typeface="Constantia" pitchFamily="18" charset="0"/>
              </a:rPr>
              <a:t>POSTEP TECHNICZNY</a:t>
            </a:r>
            <a:endParaRPr lang="pl-PL" sz="3200" dirty="0">
              <a:latin typeface="Constantia" pitchFamily="18" charset="0"/>
            </a:endParaRPr>
          </a:p>
        </p:txBody>
      </p:sp>
      <p:pic>
        <p:nvPicPr>
          <p:cNvPr id="5" name="Obraz 4" descr="handel w gospodarce feudalnej slajd 3ale nie na 1000map.jp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4283968" y="4653136"/>
            <a:ext cx="4467225" cy="18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Największą i wszędzie spotykają gałęzią przemysłu były manufaktury. Głównie: budowlane i wyrobu tkanin. Największą rolę odegrała Flandria i płn. Francja, Belgia, Toskania, Anglia.</a:t>
            </a:r>
          </a:p>
          <a:p>
            <a:r>
              <a:rPr lang="pl-PL" sz="1700" spc="-110" dirty="0" smtClean="0">
                <a:latin typeface="Constantia" pitchFamily="18" charset="0"/>
              </a:rPr>
              <a:t>Wełna była największym surowcem. Oprócz niej len, a także bawełna i jedwab produkowane w Italii i muzułmańskiej Hiszpanii.</a:t>
            </a:r>
          </a:p>
          <a:p>
            <a:r>
              <a:rPr lang="pl-PL" sz="1700" spc="-110" dirty="0" smtClean="0">
                <a:latin typeface="Constantia" pitchFamily="18" charset="0"/>
              </a:rPr>
              <a:t>Pierwsze wynalazki to krosno z pedałami nożnymi - zastąpiło ono ramę tkacka. Kołowrotek zastąpił kądziel. Te wynalazki zmniejszyły monotonię pracy.</a:t>
            </a:r>
          </a:p>
          <a:p>
            <a:r>
              <a:rPr lang="pl-PL" sz="1700" spc="-110" dirty="0" smtClean="0">
                <a:latin typeface="Constantia" pitchFamily="18" charset="0"/>
              </a:rPr>
              <a:t>Produkcja wyrobów metalowych miała mniejsze znaczenie i zasięg.</a:t>
            </a:r>
          </a:p>
          <a:p>
            <a:r>
              <a:rPr lang="pl-PL" sz="1700" spc="-110" dirty="0" smtClean="0">
                <a:latin typeface="Constantia" pitchFamily="18" charset="0"/>
              </a:rPr>
              <a:t>Powszechność nazwisk Smith (Schmidt) = Kowalczyk świadczy o tym, jak wielu rzemieślników zarabiało na życie zaspokajając popyt swoich sąsiadów na wyroby metalowe.</a:t>
            </a:r>
          </a:p>
          <a:p>
            <a:pPr>
              <a:buNone/>
            </a:pPr>
            <a:endParaRPr lang="pl-PL" sz="1700" spc="-110" dirty="0" smtClean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200" dirty="0" smtClean="0">
                <a:latin typeface="Constantia" pitchFamily="18" charset="0"/>
              </a:rPr>
              <a:t>POSTEP TECHNICZNY</a:t>
            </a:r>
            <a:endParaRPr lang="pl-PL" sz="3200" dirty="0">
              <a:latin typeface="Constantia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W średniowieczu wynaleziono: szkła korekcyjne, zegary mechaniczne, kompas, technikę nawigacyjną, konstruowanie okrętów.</a:t>
            </a:r>
          </a:p>
          <a:p>
            <a:r>
              <a:rPr lang="pl-PL" sz="1700" spc="-110" dirty="0" smtClean="0">
                <a:latin typeface="Constantia" pitchFamily="18" charset="0"/>
              </a:rPr>
              <a:t>Upowszechniła się produkcja mydła.</a:t>
            </a:r>
          </a:p>
          <a:p>
            <a:r>
              <a:rPr lang="pl-PL" sz="1700" spc="-110" dirty="0" smtClean="0">
                <a:latin typeface="Constantia" pitchFamily="18" charset="0"/>
              </a:rPr>
              <a:t>Nowym rodzajem rzemiosła była produkcja papieru, mająca większe znaczenie dla kultury niż dla gospodarki.</a:t>
            </a:r>
          </a:p>
          <a:p>
            <a:r>
              <a:rPr lang="pl-PL" sz="1700" spc="-110" dirty="0" smtClean="0">
                <a:latin typeface="Constantia" pitchFamily="18" charset="0"/>
              </a:rPr>
              <a:t>Pod koniec średniowiecza weszła w użycie ruchoma czcionka drukarska - jeden najważniejszych wynalazków od zarania cywilizacji.</a:t>
            </a:r>
          </a:p>
          <a:p>
            <a:r>
              <a:rPr lang="pl-PL" sz="1700" spc="-110" dirty="0" smtClean="0">
                <a:latin typeface="Constantia" pitchFamily="18" charset="0"/>
              </a:rPr>
              <a:t>Poszukiwanie nowych skutecznych środków produkcji najbardziej zaznaczyło się w historii młynów i młynarstwa.</a:t>
            </a:r>
          </a:p>
          <a:p>
            <a:r>
              <a:rPr lang="pl-PL" sz="1700" spc="-110" dirty="0" smtClean="0">
                <a:latin typeface="Constantia" pitchFamily="18" charset="0"/>
              </a:rPr>
              <a:t>Pokrewna dziedzina były zegary. Popyt na nie był duży. Powstał specjalny cech zegarmistrzów. W XIV w. w każdym mieście europejskim niezależnie od wielkości i prestiżu znajdował sie przynajmniej jeden duży zegar, nie tylko wybijał godzinę, ale był także atrakcją, ponieważ zdobiły go: tańczące niedźwiedzie, maszerujący żołnierze itd.</a:t>
            </a:r>
          </a:p>
        </p:txBody>
      </p:sp>
      <p:pic>
        <p:nvPicPr>
          <p:cNvPr id="5" name="Obraz 4" descr="zegar.jpg"/>
          <p:cNvPicPr>
            <a:picLocks noChangeAspect="1"/>
          </p:cNvPicPr>
          <p:nvPr/>
        </p:nvPicPr>
        <p:blipFill>
          <a:blip r:embed="rId2" cstate="print">
            <a:lum contrast="11000"/>
          </a:blip>
          <a:stretch>
            <a:fillRect/>
          </a:stretch>
        </p:blipFill>
        <p:spPr>
          <a:xfrm>
            <a:off x="4211960" y="1844824"/>
            <a:ext cx="4548590" cy="3400946"/>
          </a:xfrm>
          <a:prstGeom prst="rect">
            <a:avLst/>
          </a:prstGeom>
          <a:effectLst>
            <a:outerShdw blurRad="127000" dist="38100" dir="18900000" sx="106000" sy="106000" algn="bl" rotWithShape="0">
              <a:prstClr val="black">
                <a:alpha val="40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200" dirty="0" smtClean="0">
                <a:latin typeface="Constantia" pitchFamily="18" charset="0"/>
              </a:rPr>
              <a:t>POSTEP TECHNICZNY</a:t>
            </a:r>
            <a:endParaRPr lang="pl-PL" sz="3200" dirty="0">
              <a:latin typeface="Constantia" pitchFamily="18" charset="0"/>
            </a:endParaRPr>
          </a:p>
        </p:txBody>
      </p:sp>
      <p:pic>
        <p:nvPicPr>
          <p:cNvPr id="5" name="Obraz 4" descr="2gf.jpg"/>
          <p:cNvPicPr>
            <a:picLocks noChangeAspect="1"/>
          </p:cNvPicPr>
          <p:nvPr/>
        </p:nvPicPr>
        <p:blipFill>
          <a:blip r:embed="rId2" cstate="print">
            <a:lum contrast="11000"/>
          </a:blip>
          <a:stretch>
            <a:fillRect/>
          </a:stretch>
        </p:blipFill>
        <p:spPr>
          <a:xfrm>
            <a:off x="5364088" y="1484784"/>
            <a:ext cx="3394234" cy="4581488"/>
          </a:xfrm>
          <a:prstGeom prst="rect">
            <a:avLst/>
          </a:prstGeom>
          <a:effectLst>
            <a:innerShdw blurRad="685800">
              <a:prstClr val="black"/>
            </a:innerShdw>
          </a:effectLst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pl-PL" sz="1700" spc="-110" dirty="0" smtClean="0">
                <a:latin typeface="Constantia" pitchFamily="18" charset="0"/>
              </a:rPr>
              <a:t> </a:t>
            </a:r>
          </a:p>
          <a:p>
            <a:r>
              <a:rPr lang="pl-PL" sz="1700" spc="-110" dirty="0" smtClean="0">
                <a:latin typeface="Constantia" pitchFamily="18" charset="0"/>
              </a:rPr>
              <a:t>Zegary pomagały uświadomić wpływ czasu, przyczyniły się także do większej systematyczności i punktualności.</a:t>
            </a:r>
          </a:p>
          <a:p>
            <a:r>
              <a:rPr lang="pl-PL" sz="1700" spc="-110" dirty="0" smtClean="0">
                <a:latin typeface="Constantia" pitchFamily="18" charset="0"/>
              </a:rPr>
              <a:t>W umowach handlowych zawieranych w Genui zapisywano nie tylko dzień, ale i godziny transakcji.</a:t>
            </a:r>
          </a:p>
          <a:p>
            <a:r>
              <a:rPr lang="pl-PL" sz="1700" spc="-110" dirty="0" smtClean="0">
                <a:latin typeface="Constantia" pitchFamily="18" charset="0"/>
              </a:rPr>
              <a:t>Zmiany te oznaczały reorientacje średniowiecznej mentalności, nowe postawy odnośnie świata materialnego.</a:t>
            </a:r>
          </a:p>
          <a:p>
            <a:r>
              <a:rPr lang="pl-PL" sz="1700" spc="-110" dirty="0" smtClean="0">
                <a:latin typeface="Constantia" pitchFamily="18" charset="0"/>
              </a:rPr>
              <a:t>Nie postrzegano już wszechświata, jako czegoś nieodgadniętego, a człowieka, jako bezwolnego pionka uzależnionego od sił przyrody lub aniołów czy demonów.</a:t>
            </a:r>
          </a:p>
          <a:p>
            <a:r>
              <a:rPr lang="pl-PL" sz="1700" spc="-110" dirty="0" smtClean="0">
                <a:latin typeface="Constantia" pitchFamily="18" charset="0"/>
              </a:rPr>
              <a:t>Okazało sie, że prawa natury można zrozumieć, a jej siły wykorzystać do własnych celów.</a:t>
            </a:r>
          </a:p>
          <a:p>
            <a:r>
              <a:rPr lang="pl-PL" sz="1700" spc="-110" dirty="0" smtClean="0">
                <a:latin typeface="Constantia" pitchFamily="18" charset="0"/>
              </a:rPr>
              <a:t>Nicole Oresme ( 1325 - 1382) francuski uczony porównał wszechświat do wielkiego zegara mechanicznego, stworzonego i nakręconego przez największego zegarmistrza</a:t>
            </a:r>
          </a:p>
          <a:p>
            <a:pPr>
              <a:buNone/>
            </a:pPr>
            <a:endParaRPr lang="pl-PL" sz="1700" spc="-110" dirty="0" smtClean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foto_125_brueg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548680"/>
            <a:ext cx="7492821" cy="5491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275px-Chlop_w_dybach_biernat_z_lublina_zywot_ezopa_fryga_krakow_1578.jpg"/>
          <p:cNvPicPr>
            <a:picLocks noChangeAspect="1"/>
          </p:cNvPicPr>
          <p:nvPr/>
        </p:nvPicPr>
        <p:blipFill>
          <a:blip r:embed="rId2" cstate="print">
            <a:lum bright="6000" contrast="43000"/>
          </a:blip>
          <a:stretch>
            <a:fillRect/>
          </a:stretch>
        </p:blipFill>
        <p:spPr>
          <a:xfrm>
            <a:off x="4355976" y="2060848"/>
            <a:ext cx="4532489" cy="3279874"/>
          </a:xfrm>
          <a:prstGeom prst="rect">
            <a:avLst/>
          </a:prstGeom>
          <a:effectLst>
            <a:outerShdw blurRad="330200" dist="38100" dir="18900000" sx="109000" sy="109000" algn="bl" rotWithShape="0">
              <a:prstClr val="black">
                <a:alpha val="34000"/>
              </a:prstClr>
            </a:outerShdw>
          </a:effectLst>
          <a:scene3d>
            <a:camera prst="perspectiveLeft">
              <a:rot lat="0" lon="1500000" rev="0"/>
            </a:camera>
            <a:lightRig rig="threePt" dir="t"/>
          </a:scene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857752" y="0"/>
            <a:ext cx="4000528" cy="1447800"/>
          </a:xfrm>
        </p:spPr>
        <p:txBody>
          <a:bodyPr>
            <a:noAutofit/>
          </a:bodyPr>
          <a:lstStyle/>
          <a:p>
            <a:pPr algn="ctr"/>
            <a:r>
              <a:rPr lang="pl-PL" sz="3200" dirty="0" smtClean="0">
                <a:latin typeface="Constantia" pitchFamily="18" charset="0"/>
              </a:rPr>
              <a:t>EUROPA ŚREDNIOWIECZNA</a:t>
            </a:r>
            <a:endParaRPr lang="pl-PL" sz="3200" dirty="0">
              <a:latin typeface="Constantia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4310694" cy="4724402"/>
          </a:xfrm>
        </p:spPr>
        <p:txBody>
          <a:bodyPr>
            <a:noAutofit/>
          </a:bodyPr>
          <a:lstStyle/>
          <a:p>
            <a:r>
              <a:rPr lang="pl-PL" sz="1700" b="1" dirty="0" smtClean="0">
                <a:latin typeface="Constantia" pitchFamily="18" charset="0"/>
              </a:rPr>
              <a:t>Podstawy agrarne: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00" spc="-110" dirty="0" smtClean="0">
                <a:latin typeface="Constantia" pitchFamily="18" charset="0"/>
              </a:rPr>
              <a:t>Cywilizacja średniowiecznej Europy była unikatowa ze względu na swój rolniczy profil. W starożytnych miastach </a:t>
            </a:r>
            <a:r>
              <a:rPr lang="pl-PL" sz="1600" i="1" spc="-110" dirty="0" smtClean="0">
                <a:latin typeface="Constantia" pitchFamily="18" charset="0"/>
              </a:rPr>
              <a:t>Sumeru</a:t>
            </a:r>
            <a:r>
              <a:rPr lang="pl-PL" sz="1600" spc="-110" dirty="0" smtClean="0">
                <a:latin typeface="Constantia" pitchFamily="18" charset="0"/>
              </a:rPr>
              <a:t> i Cesarstwa Rzymskiego instytucji miejskich dominowały i determinowały charakter gospodarki i społeczeństwa. Chociaż większość ludności trudniła się rolnictwem. W Europie średniowiecznej, chociaż zwiększyła się liczba ludności to ton nadawały wiejskie instytucje agrarne.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00" spc="-110" dirty="0" smtClean="0">
                <a:latin typeface="Constantia" pitchFamily="18" charset="0"/>
              </a:rPr>
              <a:t>Najdawniejszym udokumentowanym świadectwa historyczne, które mówią jak funkcjonował system lenny pochodzą z IX w. Ugruntował się on między </a:t>
            </a:r>
            <a:r>
              <a:rPr lang="pl-PL" sz="1600" i="1" spc="-110" dirty="0" smtClean="0">
                <a:latin typeface="Constantia" pitchFamily="18" charset="0"/>
              </a:rPr>
              <a:t>Loarą</a:t>
            </a:r>
            <a:r>
              <a:rPr lang="pl-PL" sz="1600" spc="-110" dirty="0" smtClean="0">
                <a:latin typeface="Constantia" pitchFamily="18" charset="0"/>
              </a:rPr>
              <a:t> i Rzymem oraz w dolinie Padu (Italia). Wraz z podbojami Normanów upowszechnił się w Anglii, Hiszpanii i Portugali, Dani i krajach Europy Środkowo – Wschodniej. W Norwegii, Szkocji i na Bałkanach nie ukształtował się nigdy. W pełni przetrwały tam odmienne formy organizacji społeczno – gospodarczej.</a:t>
            </a:r>
          </a:p>
          <a:p>
            <a:endParaRPr lang="pl-PL" sz="180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m_cenie_cepami.jpg"/>
          <p:cNvPicPr>
            <a:picLocks noChangeAspect="1"/>
          </p:cNvPicPr>
          <p:nvPr/>
        </p:nvPicPr>
        <p:blipFill>
          <a:blip r:embed="rId2" cstate="print">
            <a:lum bright="-4000" contrast="9000"/>
          </a:blip>
          <a:stretch>
            <a:fillRect/>
          </a:stretch>
        </p:blipFill>
        <p:spPr>
          <a:xfrm>
            <a:off x="4581892" y="1772816"/>
            <a:ext cx="4243058" cy="3830538"/>
          </a:xfrm>
          <a:prstGeom prst="rect">
            <a:avLst/>
          </a:prstGeom>
          <a:effectLst>
            <a:innerShdw blurRad="368300" dist="850900" dir="13920000">
              <a:prstClr val="black">
                <a:alpha val="0"/>
              </a:prstClr>
            </a:innerShdw>
          </a:effectLst>
          <a:scene3d>
            <a:camera prst="perspectiveLeft">
              <a:rot lat="0" lon="1500000" rev="0"/>
            </a:camera>
            <a:lightRig rig="threePt" dir="t"/>
          </a:scene3d>
          <a:sp3d>
            <a:bevelT w="660400" h="393700" prst="coolSlant"/>
            <a:bevelB w="152400"/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43438" y="1071546"/>
            <a:ext cx="4143372" cy="914400"/>
          </a:xfrm>
        </p:spPr>
        <p:txBody>
          <a:bodyPr>
            <a:noAutofit/>
          </a:bodyPr>
          <a:lstStyle/>
          <a:p>
            <a:pPr algn="r"/>
            <a:r>
              <a:rPr lang="pl-PL" sz="3200" cap="all" dirty="0" smtClean="0">
                <a:latin typeface="Constantia" pitchFamily="18" charset="0"/>
              </a:rPr>
              <a:t>Społeczeństwo wiejskie</a:t>
            </a:r>
            <a:r>
              <a:rPr lang="pl-PL" sz="3200" dirty="0" smtClean="0">
                <a:latin typeface="Constantia" pitchFamily="18" charset="0"/>
              </a:rPr>
              <a:t/>
            </a:r>
            <a:br>
              <a:rPr lang="pl-PL" sz="3200" dirty="0" smtClean="0">
                <a:latin typeface="Constantia" pitchFamily="18" charset="0"/>
              </a:rPr>
            </a:br>
            <a:endParaRPr lang="pl-PL" sz="3200" dirty="0">
              <a:latin typeface="Constantia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650" spc="-110" dirty="0" smtClean="0">
                <a:latin typeface="Constantia" pitchFamily="18" charset="0"/>
              </a:rPr>
              <a:t>Senior feudalny miał za zadanie obrony poddanych i utrzymywanie porządku.</a:t>
            </a:r>
          </a:p>
          <a:p>
            <a:r>
              <a:rPr lang="pl-PL" sz="1650" spc="-110" dirty="0" smtClean="0">
                <a:latin typeface="Constantia" pitchFamily="18" charset="0"/>
              </a:rPr>
              <a:t>Kler- miał dbać o życie duchowe</a:t>
            </a:r>
          </a:p>
          <a:p>
            <a:r>
              <a:rPr lang="pl-PL" sz="1650" spc="-110" dirty="0" smtClean="0">
                <a:latin typeface="Constantia" pitchFamily="18" charset="0"/>
              </a:rPr>
              <a:t>Wieśniacy – pracowali na utrzymanie obu tych grup.</a:t>
            </a:r>
          </a:p>
          <a:p>
            <a:r>
              <a:rPr lang="pl-PL" sz="1650" spc="-110" dirty="0" smtClean="0">
                <a:latin typeface="Constantia" pitchFamily="18" charset="0"/>
              </a:rPr>
              <a:t>Panowie – walczyli</a:t>
            </a:r>
          </a:p>
          <a:p>
            <a:r>
              <a:rPr lang="pl-PL" sz="1650" spc="-110" dirty="0" smtClean="0">
                <a:latin typeface="Constantia" pitchFamily="18" charset="0"/>
              </a:rPr>
              <a:t>Duchowni – modlili się</a:t>
            </a:r>
          </a:p>
          <a:p>
            <a:r>
              <a:rPr lang="pl-PL" sz="1650" spc="-110" dirty="0" smtClean="0">
                <a:latin typeface="Constantia" pitchFamily="18" charset="0"/>
              </a:rPr>
              <a:t>Chłopi – pracowali</a:t>
            </a:r>
          </a:p>
          <a:p>
            <a:r>
              <a:rPr lang="pl-PL" sz="1650" spc="-110" dirty="0" smtClean="0">
                <a:latin typeface="Constantia" pitchFamily="18" charset="0"/>
              </a:rPr>
              <a:t>Mieszkańcy miast w tej hierarchii nie funkcjonowali.</a:t>
            </a:r>
          </a:p>
          <a:p>
            <a:r>
              <a:rPr lang="pl-PL" sz="1650" spc="-110" dirty="0" smtClean="0">
                <a:latin typeface="Constantia" pitchFamily="18" charset="0"/>
              </a:rPr>
              <a:t>Feudałowie – stanowili 5% ogółu ludności. Byli oni elitą. Tworzyli też swego rodzaju piramidę społeczną. </a:t>
            </a:r>
          </a:p>
          <a:p>
            <a:pPr marL="626364" lvl="1" indent="-342900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450" spc="-110" dirty="0" smtClean="0">
                <a:latin typeface="Constantia" pitchFamily="18" charset="0"/>
              </a:rPr>
              <a:t>Król na wierzchołku </a:t>
            </a:r>
            <a:endParaRPr lang="pl-PL" sz="1450" spc="-110" dirty="0" smtClean="0">
              <a:latin typeface="Constantia" pitchFamily="18" charset="0"/>
              <a:sym typeface="Wingdings"/>
            </a:endParaRPr>
          </a:p>
          <a:p>
            <a:pPr marL="626364" lvl="1" indent="-342900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450" spc="-110" dirty="0" smtClean="0">
                <a:latin typeface="Constantia" pitchFamily="18" charset="0"/>
              </a:rPr>
              <a:t>wielcy możnowładcy</a:t>
            </a:r>
            <a:endParaRPr lang="pl-PL" sz="1450" spc="-110" dirty="0" smtClean="0">
              <a:latin typeface="Constantia" pitchFamily="18" charset="0"/>
              <a:sym typeface="Wingdings"/>
            </a:endParaRPr>
          </a:p>
          <a:p>
            <a:pPr marL="626364" lvl="1" indent="-342900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450" spc="-110" dirty="0" smtClean="0">
                <a:latin typeface="Constantia" pitchFamily="18" charset="0"/>
              </a:rPr>
              <a:t>zwykli rycerze u podstaw.</a:t>
            </a:r>
          </a:p>
          <a:p>
            <a:pPr lvl="0"/>
            <a:r>
              <a:rPr lang="pl-PL" sz="1650" spc="-110" dirty="0" smtClean="0">
                <a:latin typeface="Constantia" pitchFamily="18" charset="0"/>
              </a:rPr>
              <a:t>Możnowładcy mieli zwykle po kilka posiadłości ziemskich (beneficjów)</a:t>
            </a:r>
          </a:p>
          <a:p>
            <a:pPr lvl="0"/>
            <a:r>
              <a:rPr lang="pl-PL" sz="1650" spc="-110" dirty="0" smtClean="0">
                <a:latin typeface="Constantia" pitchFamily="18" charset="0"/>
              </a:rPr>
              <a:t>Duchowieństwo – stan, który dzieli się na dwie podgrupy: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Bracia zakonni (żyli w zgromadzeniach)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650" spc="-110" dirty="0" smtClean="0">
                <a:latin typeface="Constantia" pitchFamily="18" charset="0"/>
              </a:rPr>
              <a:t>Kler świecki (kapłani i biskupi)</a:t>
            </a:r>
          </a:p>
          <a:p>
            <a:endParaRPr lang="pl-PL" sz="1650" spc="-110" dirty="0" smtClean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585px-Cleric-Knight-Workman.jpg"/>
          <p:cNvPicPr>
            <a:picLocks noChangeAspect="1"/>
          </p:cNvPicPr>
          <p:nvPr/>
        </p:nvPicPr>
        <p:blipFill>
          <a:blip r:embed="rId2" cstate="print">
            <a:lum bright="22000" contrast="42000"/>
          </a:blip>
          <a:stretch>
            <a:fillRect/>
          </a:stretch>
        </p:blipFill>
        <p:spPr>
          <a:xfrm>
            <a:off x="5004048" y="1772816"/>
            <a:ext cx="4139952" cy="4239028"/>
          </a:xfrm>
          <a:prstGeom prst="rect">
            <a:avLst/>
          </a:prstGeom>
          <a:effectLst>
            <a:outerShdw blurRad="508000" sx="119000" sy="119000" algn="ctr" rotWithShape="0">
              <a:prstClr val="black">
                <a:alpha val="41000"/>
              </a:prstClr>
            </a:outerShdw>
          </a:effectLst>
          <a:scene3d>
            <a:camera prst="perspectiveLeft">
              <a:rot lat="0" lon="1500000" rev="0"/>
            </a:camera>
            <a:lightRig rig="threePt" dir="t"/>
          </a:scene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43438" y="1071546"/>
            <a:ext cx="4143372" cy="914400"/>
          </a:xfrm>
        </p:spPr>
        <p:txBody>
          <a:bodyPr>
            <a:noAutofit/>
          </a:bodyPr>
          <a:lstStyle/>
          <a:p>
            <a:pPr algn="r"/>
            <a:r>
              <a:rPr lang="pl-PL" sz="3200" cap="all" dirty="0" smtClean="0">
                <a:latin typeface="Constantia" pitchFamily="18" charset="0"/>
              </a:rPr>
              <a:t>Społeczeństwo wiejskie</a:t>
            </a:r>
            <a:r>
              <a:rPr lang="pl-PL" sz="3200" dirty="0" smtClean="0">
                <a:latin typeface="Constantia" pitchFamily="18" charset="0"/>
              </a:rPr>
              <a:t/>
            </a:r>
            <a:br>
              <a:rPr lang="pl-PL" sz="3200" dirty="0" smtClean="0">
                <a:latin typeface="Constantia" pitchFamily="18" charset="0"/>
              </a:rPr>
            </a:br>
            <a:endParaRPr lang="pl-PL" sz="3200" dirty="0">
              <a:latin typeface="Constantia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W początkach średniowiecza kler zakonny cieszył się dużym poważaniem. Stosunki Kleru świeckiego uległy poprawie, gdy zaczęło się odradzać życie miejskie, a zarazem nastąpiła poprawa warunków ekonomicznych.</a:t>
            </a:r>
          </a:p>
          <a:p>
            <a:pPr lvl="0"/>
            <a:r>
              <a:rPr lang="pl-PL" sz="1700" spc="-110" dirty="0" smtClean="0">
                <a:latin typeface="Constantia" pitchFamily="18" charset="0"/>
              </a:rPr>
              <a:t>Chłopstwo – dzieliło się na wolnych i poddanych. Istniały różne stopnie wolności i poddaństwa. Naprawdę wolni chłopi, którzy mieli prawo przenoszenia się, z jednej wsi do drugiej i nabywania ziemi, dowolnego nią dysponowania oraz prawo zawierania małżeństwa bez pozwolenia feudalnego (byli w średniowieczu) byli nieliczni.</a:t>
            </a:r>
          </a:p>
          <a:p>
            <a:r>
              <a:rPr lang="pl-PL" sz="1700" spc="-110" dirty="0" smtClean="0">
                <a:latin typeface="Constantia" pitchFamily="18" charset="0"/>
              </a:rPr>
              <a:t>Poddani – byli własnością swoich panów. Feudałowie mogli wyjeżdżać i wracać, rolnicy (nawet wolni) poddani mogli bezpiecznie pozostawać w ich włościach.</a:t>
            </a:r>
          </a:p>
          <a:p>
            <a:endParaRPr lang="pl-PL" sz="170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00694" y="928670"/>
            <a:ext cx="29718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800" cap="all" dirty="0" smtClean="0">
                <a:latin typeface="Constantia" pitchFamily="18" charset="0"/>
              </a:rPr>
              <a:t>Ekspansja Europy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6" name="Obraz 5" descr="Kolumb_2.jpg"/>
          <p:cNvPicPr>
            <a:picLocks noChangeAspect="1"/>
          </p:cNvPicPr>
          <p:nvPr/>
        </p:nvPicPr>
        <p:blipFill>
          <a:blip r:embed="rId2" cstate="print">
            <a:lum bright="-6000" contrast="37000"/>
          </a:blip>
          <a:stretch>
            <a:fillRect/>
          </a:stretch>
        </p:blipFill>
        <p:spPr>
          <a:xfrm>
            <a:off x="3419872" y="2276872"/>
            <a:ext cx="5472608" cy="4133924"/>
          </a:xfrm>
          <a:prstGeom prst="rect">
            <a:avLst/>
          </a:prstGeom>
          <a:effectLst>
            <a:outerShdw blurRad="584200" sx="115000" sy="115000" algn="ctr" rotWithShape="0">
              <a:prstClr val="black">
                <a:alpha val="45000"/>
              </a:prstClr>
            </a:outerShdw>
          </a:effectLst>
          <a:scene3d>
            <a:camera prst="perspectiveLeft">
              <a:rot lat="0" lon="1500000" rev="0"/>
            </a:camera>
            <a:lightRig rig="threePt" dir="t"/>
          </a:scene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Trudno ustalić liczbę ludności w Europie w Średniowieczu. Wiadomo, że w Europie zachodniej około 1000r było 12-15 mln ludzi. Był to obszar: Włoch, Francji, Niemiec, Belgii, Holandii Luksemburga, Szwajcarii, Anglii, Irlandii, Danii. A w całej Europie liczba ludności wynosiła od 18-20 mln. W początkach XIV w liczba ludności w Europie Zachodniej wynosiła 45-50 mln, a całej Europy – 60-70 mln.</a:t>
            </a:r>
          </a:p>
          <a:p>
            <a:r>
              <a:rPr lang="pl-PL" sz="1700" spc="-110" dirty="0" smtClean="0">
                <a:latin typeface="Constantia" pitchFamily="18" charset="0"/>
              </a:rPr>
              <a:t>Taki wzrost liczby ludności należy przypisać w całości przyrostowi naturalnemu.</a:t>
            </a:r>
          </a:p>
          <a:p>
            <a:pPr>
              <a:buNone/>
            </a:pPr>
            <a:endParaRPr lang="pl-PL" sz="170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00694" y="928670"/>
            <a:ext cx="29718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800" cap="all" dirty="0" smtClean="0">
                <a:latin typeface="Constantia" pitchFamily="18" charset="0"/>
              </a:rPr>
              <a:t>Ekspansja Europy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5" name="Obraz 4" descr="Europa_als_Lebensraum_Oktober_1942.jpg"/>
          <p:cNvPicPr>
            <a:picLocks noChangeAspect="1"/>
          </p:cNvPicPr>
          <p:nvPr/>
        </p:nvPicPr>
        <p:blipFill>
          <a:blip r:embed="rId2" cstate="print">
            <a:lum bright="-12000" contrast="14000"/>
          </a:blip>
          <a:stretch>
            <a:fillRect/>
          </a:stretch>
        </p:blipFill>
        <p:spPr>
          <a:xfrm>
            <a:off x="4860032" y="1556792"/>
            <a:ext cx="4104456" cy="4907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203200" sx="107000" sy="107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Najważniejszym świadectwem ożywienia gospodarczego w średniowiecznej Europie była ekspansja niemiecka na teranie dzisiejszej: Polski, Czech, Słowacji, Węgier, Rumuni, Litwy. Przed X w. ziemie te były słabo zaludnione, głównie przez Słowian. Około połowy XI w. niemieccy koloniści zaczęli podążać na wschód za </a:t>
            </a:r>
            <a:r>
              <a:rPr lang="pl-PL" sz="1700" i="1" spc="-110" dirty="0" smtClean="0">
                <a:latin typeface="Constantia" pitchFamily="18" charset="0"/>
              </a:rPr>
              <a:t>Łabę i </a:t>
            </a:r>
            <a:r>
              <a:rPr lang="pl-PL" sz="1700" spc="-110" dirty="0" smtClean="0">
                <a:latin typeface="Constantia" pitchFamily="18" charset="0"/>
              </a:rPr>
              <a:t>podbijać Słowian.</a:t>
            </a:r>
          </a:p>
          <a:p>
            <a:r>
              <a:rPr lang="pl-PL" sz="1700" spc="-110" dirty="0" smtClean="0">
                <a:latin typeface="Constantia" pitchFamily="18" charset="0"/>
              </a:rPr>
              <a:t>W XIII w. Zakonowi Krzyżackiemu powierzono podbój i chrystianizację ziem pogańskich Prus i Litwy.</a:t>
            </a:r>
          </a:p>
          <a:p>
            <a:r>
              <a:rPr lang="pl-PL" sz="1700" spc="-110" dirty="0" smtClean="0">
                <a:latin typeface="Constantia" pitchFamily="18" charset="0"/>
              </a:rPr>
              <a:t>Kolonizacja ta przybrała charakter gospodarki planowej.</a:t>
            </a:r>
          </a:p>
          <a:p>
            <a:r>
              <a:rPr lang="pl-PL" sz="1700" spc="-110" dirty="0" smtClean="0">
                <a:latin typeface="Constantia" pitchFamily="18" charset="0"/>
              </a:rPr>
              <a:t>Zakony, a zwłaszcza </a:t>
            </a:r>
            <a:r>
              <a:rPr lang="pl-PL" sz="1700" i="1" spc="-110" dirty="0" smtClean="0">
                <a:latin typeface="Constantia" pitchFamily="18" charset="0"/>
              </a:rPr>
              <a:t>cystersi</a:t>
            </a:r>
            <a:r>
              <a:rPr lang="pl-PL" sz="1700" spc="-110" dirty="0" smtClean="0">
                <a:latin typeface="Constantia" pitchFamily="18" charset="0"/>
              </a:rPr>
              <a:t> Brali udział w tej ekspansji. Krzyżacy założyli wiele miast: Ryga, Kłajpeda, Królewiec. Podejmowali działalność handlową.</a:t>
            </a:r>
          </a:p>
          <a:p>
            <a:endParaRPr lang="pl-PL" sz="170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357686" y="714356"/>
            <a:ext cx="4152898" cy="914400"/>
          </a:xfrm>
        </p:spPr>
        <p:txBody>
          <a:bodyPr>
            <a:noAutofit/>
          </a:bodyPr>
          <a:lstStyle/>
          <a:p>
            <a:pPr algn="r"/>
            <a:r>
              <a:rPr lang="pl-PL" sz="3100" cap="all" dirty="0" smtClean="0">
                <a:latin typeface="Constantia" pitchFamily="18" charset="0"/>
              </a:rPr>
              <a:t>Feudalne władanie ziemią</a:t>
            </a:r>
            <a:br>
              <a:rPr lang="pl-PL" sz="3100" cap="all" dirty="0" smtClean="0">
                <a:latin typeface="Constantia" pitchFamily="18" charset="0"/>
              </a:rPr>
            </a:br>
            <a:r>
              <a:rPr lang="pl-PL" sz="1900" dirty="0" smtClean="0">
                <a:latin typeface="Constantia" pitchFamily="18" charset="0"/>
              </a:rPr>
              <a:t>( wielka własność ziemska)</a:t>
            </a:r>
            <a:endParaRPr lang="pl-PL" sz="1900" cap="all" dirty="0">
              <a:latin typeface="Constantia" pitchFamily="18" charset="0"/>
            </a:endParaRPr>
          </a:p>
        </p:txBody>
      </p:sp>
      <p:pic>
        <p:nvPicPr>
          <p:cNvPr id="5" name="Obraz 4" descr="250px-Rolandfealty.jpg"/>
          <p:cNvPicPr>
            <a:picLocks noChangeAspect="1"/>
          </p:cNvPicPr>
          <p:nvPr/>
        </p:nvPicPr>
        <p:blipFill>
          <a:blip r:embed="rId2" cstate="print">
            <a:lum bright="13000" contrast="34000"/>
          </a:blip>
          <a:stretch>
            <a:fillRect/>
          </a:stretch>
        </p:blipFill>
        <p:spPr>
          <a:xfrm>
            <a:off x="4788024" y="1772816"/>
            <a:ext cx="4169309" cy="46279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310693" cy="4724402"/>
          </a:xfrm>
        </p:spPr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System feudalny ukształtował się w Europie miedzy VI-XI w.</a:t>
            </a:r>
          </a:p>
          <a:p>
            <a:r>
              <a:rPr lang="pl-PL" sz="1700" spc="-110" dirty="0" smtClean="0">
                <a:latin typeface="Constantia" pitchFamily="18" charset="0"/>
              </a:rPr>
              <a:t>Na terenie Włoch, Francji, Hiszpanii - odbyło sie to w drodze podboju ziem Cesarstwa Rzymskiego przez plemiona germańskie oraz łączenia sie dawnych instytucji rzymskich z nowymi instytucjami.</a:t>
            </a:r>
          </a:p>
          <a:p>
            <a:r>
              <a:rPr lang="pl-PL" sz="1700" spc="-110" dirty="0" smtClean="0">
                <a:latin typeface="Constantia" pitchFamily="18" charset="0"/>
              </a:rPr>
              <a:t>Obszary Niemiec, Wielkiej Brytanii i Bałkany - stało się to tutaj w wyniku różnicowania dotychczasowych wspólnot plemiennych na skutek wojen i podboju. W wyniku tego zaczęły się formować pierwsze organizacje państwowe.</a:t>
            </a:r>
          </a:p>
          <a:p>
            <a:r>
              <a:rPr lang="pl-PL" sz="1700" spc="-110" dirty="0" smtClean="0">
                <a:latin typeface="Constantia" pitchFamily="18" charset="0"/>
              </a:rPr>
              <a:t>Na czele tych organizacji stali wodzowie zwani tez książętami. Obszar danego terytorium traktowali oni, jako własny i nadawali ludziom, których pragnęli wyróżnić. W ten sposób ukształtował się stosunek lenny miedzy panującym - lennikiem, a podwładnym, czyli wasalem.</a:t>
            </a:r>
          </a:p>
          <a:p>
            <a:pPr>
              <a:buNone/>
            </a:pPr>
            <a:endParaRPr lang="pl-PL" sz="1700" spc="-110" dirty="0" smtClean="0">
              <a:latin typeface="Constantia" pitchFamily="18" charset="0"/>
            </a:endParaRPr>
          </a:p>
          <a:p>
            <a:endParaRPr lang="pl-PL" sz="1700" spc="-11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300" cap="all" dirty="0" smtClean="0">
                <a:latin typeface="Constantia" pitchFamily="18" charset="0"/>
              </a:rPr>
              <a:t>Pozycja lennika</a:t>
            </a:r>
            <a:endParaRPr lang="pl-PL" sz="3300" cap="all" dirty="0">
              <a:latin typeface="Constantia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pl-PL" sz="1700" spc="-110" dirty="0" smtClean="0">
                <a:latin typeface="Constantia" pitchFamily="18" charset="0"/>
              </a:rPr>
              <a:t>Zależała od tego: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-110" dirty="0" smtClean="0">
                <a:latin typeface="Constantia" pitchFamily="18" charset="0"/>
              </a:rPr>
              <a:t>ilu poddanych zamieszkiwało te ziemie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-110" dirty="0" smtClean="0">
                <a:latin typeface="Constantia" pitchFamily="18" charset="0"/>
              </a:rPr>
              <a:t>możliwości skutecznego bronienia posiadłości przed zakusami innych</a:t>
            </a:r>
          </a:p>
          <a:p>
            <a:r>
              <a:rPr lang="pl-PL" sz="1700" spc="-110" dirty="0" smtClean="0">
                <a:latin typeface="Constantia" pitchFamily="18" charset="0"/>
              </a:rPr>
              <a:t>W ten sposób kształtował się stan rycerski- posiadaczy lennych praw do ziemi.</a:t>
            </a:r>
          </a:p>
          <a:p>
            <a:r>
              <a:rPr lang="pl-PL" sz="1700" spc="-110" dirty="0" smtClean="0">
                <a:latin typeface="Constantia" pitchFamily="18" charset="0"/>
              </a:rPr>
              <a:t>Wraz z rozprzestrzenieniem się religii chrześcijańskiej- powstają instytucje kościelne. Otrzymują one nadania ziemi na lepszych warunkach i prawach niż pozostali.</a:t>
            </a:r>
          </a:p>
          <a:p>
            <a:r>
              <a:rPr lang="pl-PL" sz="1700" spc="-110" dirty="0" smtClean="0">
                <a:latin typeface="Constantia" pitchFamily="18" charset="0"/>
              </a:rPr>
              <a:t>Kolejna cecha charakterystyczną jest uniezależnienie ludności rolniczej poprzez podboje oraz dobrowolne oddawanie się w opiekę panujących na danym terytorium.</a:t>
            </a:r>
          </a:p>
          <a:p>
            <a:r>
              <a:rPr lang="pl-PL" sz="1700" spc="-110" dirty="0" smtClean="0">
                <a:latin typeface="Constantia" pitchFamily="18" charset="0"/>
              </a:rPr>
              <a:t>W Europie miedzy XI-XIII w. ukształtowała się feudalna własność ziemska: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-110" dirty="0" smtClean="0">
                <a:latin typeface="Constantia" pitchFamily="18" charset="0"/>
              </a:rPr>
              <a:t>królewska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-110" dirty="0" smtClean="0">
                <a:latin typeface="Constantia" pitchFamily="18" charset="0"/>
              </a:rPr>
              <a:t>rycerska</a:t>
            </a:r>
          </a:p>
          <a:p>
            <a:pPr lvl="1">
              <a:buClr>
                <a:srgbClr val="C00000"/>
              </a:buClr>
              <a:buFont typeface="Arial" pitchFamily="34" charset="0"/>
              <a:buChar char="•"/>
            </a:pPr>
            <a:r>
              <a:rPr lang="pl-PL" sz="1500" spc="-110" dirty="0" smtClean="0">
                <a:latin typeface="Constantia" pitchFamily="18" charset="0"/>
              </a:rPr>
              <a:t>kościelna</a:t>
            </a:r>
          </a:p>
          <a:p>
            <a:endParaRPr lang="pl-PL" sz="1700" spc="-110" dirty="0" smtClean="0">
              <a:latin typeface="Constantia" pitchFamily="18" charset="0"/>
            </a:endParaRPr>
          </a:p>
          <a:p>
            <a:endParaRPr lang="pl-PL" sz="1700" spc="-110" dirty="0">
              <a:latin typeface="Constantia" pitchFamily="18" charset="0"/>
            </a:endParaRPr>
          </a:p>
        </p:txBody>
      </p:sp>
      <p:pic>
        <p:nvPicPr>
          <p:cNvPr id="5" name="Obraz 4" descr="Hołd_Pruski_fragment.JPG"/>
          <p:cNvPicPr>
            <a:picLocks noChangeAspect="1"/>
          </p:cNvPicPr>
          <p:nvPr/>
        </p:nvPicPr>
        <p:blipFill>
          <a:blip r:embed="rId2" cstate="print">
            <a:lum bright="-3000" contrast="18000"/>
          </a:blip>
          <a:stretch>
            <a:fillRect/>
          </a:stretch>
        </p:blipFill>
        <p:spPr>
          <a:xfrm>
            <a:off x="5220072" y="1536530"/>
            <a:ext cx="3672408" cy="4705770"/>
          </a:xfrm>
          <a:prstGeom prst="rect">
            <a:avLst/>
          </a:prstGeom>
          <a:ln>
            <a:noFill/>
          </a:ln>
          <a:effectLst>
            <a:outerShdw blurRad="215900" dist="38100" dir="18900000" sx="104000" sy="104000" algn="bl" rotWithShape="0">
              <a:prstClr val="black">
                <a:alpha val="43000"/>
              </a:prstClr>
            </a:outerShdw>
          </a:effectLst>
          <a:scene3d>
            <a:camera prst="orthographicFront">
              <a:rot lat="0" lon="1800000" rev="0"/>
            </a:camera>
            <a:lightRig rig="threePt" dir="t"/>
          </a:scene3d>
          <a:sp3d>
            <a:bevelT w="203200" h="139700" prst="cross"/>
            <a:bevelB w="260350" h="266700"/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kt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179</TotalTime>
  <Words>2170</Words>
  <Application>Microsoft Office PowerPoint</Application>
  <PresentationFormat>Pokaz na ekranie (4:3)</PresentationFormat>
  <Paragraphs>151</Paragraphs>
  <Slides>24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24</vt:i4>
      </vt:variant>
    </vt:vector>
  </HeadingPairs>
  <TitlesOfParts>
    <vt:vector size="25" baseType="lpstr">
      <vt:lpstr>Aspekt</vt:lpstr>
      <vt:lpstr>HISTORIA GOSPODARCZA </vt:lpstr>
      <vt:lpstr>EUROPA ŚREDNIOWIECZNA</vt:lpstr>
      <vt:lpstr>EUROPA ŚREDNIOWIECZNA</vt:lpstr>
      <vt:lpstr>Społeczeństwo wiejskie </vt:lpstr>
      <vt:lpstr>Społeczeństwo wiejskie </vt:lpstr>
      <vt:lpstr>Ekspansja Europy </vt:lpstr>
      <vt:lpstr>Ekspansja Europy </vt:lpstr>
      <vt:lpstr>Feudalne władanie ziemią ( wielka własność ziemska)</vt:lpstr>
      <vt:lpstr>Pozycja lennika</vt:lpstr>
      <vt:lpstr>Organizacja gospodarstwa rolnego</vt:lpstr>
      <vt:lpstr>POŁOZENIE CHŁOPÓW</vt:lpstr>
      <vt:lpstr>Ewolucja renty feudalnej</vt:lpstr>
      <vt:lpstr>MIASTA W ŚREDNIOWIECZU </vt:lpstr>
      <vt:lpstr>MIASTA W ŚREDNIOWIECZU </vt:lpstr>
      <vt:lpstr>MIASTA W ŚREDNIOWIECZU </vt:lpstr>
      <vt:lpstr>KORPORACJE MIEJSKIE</vt:lpstr>
      <vt:lpstr>KORPORACJE MIEJSKIE</vt:lpstr>
      <vt:lpstr>HANDEL W GOSPODARCE FEUDALNEJ</vt:lpstr>
      <vt:lpstr>HANDEL W GOSPODARCE FEUDALNEJ</vt:lpstr>
      <vt:lpstr>HANDEL W GOSPODARCE FEUDALNEJ</vt:lpstr>
      <vt:lpstr>POSTEP TECHNICZNY</vt:lpstr>
      <vt:lpstr>POSTEP TECHNICZNY</vt:lpstr>
      <vt:lpstr>POSTEP TECHNICZNY</vt:lpstr>
      <vt:lpstr>Slajd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</dc:title>
  <dc:creator>Ginter</dc:creator>
  <cp:lastModifiedBy>GINTER</cp:lastModifiedBy>
  <cp:revision>24</cp:revision>
  <dcterms:created xsi:type="dcterms:W3CDTF">2010-10-19T15:16:20Z</dcterms:created>
  <dcterms:modified xsi:type="dcterms:W3CDTF">2010-10-20T05:30:45Z</dcterms:modified>
</cp:coreProperties>
</file>